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E6E6"/>
    <a:srgbClr val="FF9933"/>
    <a:srgbClr val="D6DCE5"/>
    <a:srgbClr val="CC0000"/>
    <a:srgbClr val="DAE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9" d="100"/>
          <a:sy n="49" d="100"/>
        </p:scale>
        <p:origin x="167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2231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2951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0570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0103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182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8862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4654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334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4751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7271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1106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287B8-2946-442A-8E26-B2E52B31C30A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5245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5DE69CF-3E1B-4D37-9191-D8A4F2B15610}"/>
              </a:ext>
            </a:extLst>
          </p:cNvPr>
          <p:cNvSpPr txBox="1"/>
          <p:nvPr/>
        </p:nvSpPr>
        <p:spPr>
          <a:xfrm>
            <a:off x="407328" y="8585940"/>
            <a:ext cx="4802918" cy="10541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500"/>
              </a:lnSpc>
            </a:pP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・　 </a:t>
            </a:r>
            <a:r>
              <a:rPr kumimoji="1" lang="ja-JP" altLang="en-US" sz="16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分</a:t>
            </a:r>
            <a:r>
              <a:rPr kumimoji="1" lang="ja-JP" altLang="en-US" sz="1600" b="1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使ったら１回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中断する、学校のタブレット</a:t>
            </a:r>
            <a:endParaRPr kumimoji="1" lang="en-US" altLang="ja-JP" sz="16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は学習に関係のないことに使わないなど、</a:t>
            </a:r>
            <a:endParaRPr kumimoji="1" lang="en-US" altLang="ja-JP" sz="16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学校や家庭のルールを守って使いましょう。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199F3DF-BF98-40B7-AAC8-8C0B3D23A93F}"/>
              </a:ext>
            </a:extLst>
          </p:cNvPr>
          <p:cNvSpPr txBox="1"/>
          <p:nvPr/>
        </p:nvSpPr>
        <p:spPr>
          <a:xfrm>
            <a:off x="534328" y="6823245"/>
            <a:ext cx="4527201" cy="10541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500"/>
              </a:lnSpc>
            </a:pP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・時間を決めて遠くを見たり、</a:t>
            </a:r>
            <a:endParaRPr kumimoji="1" lang="en-US" altLang="ja-JP" sz="16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目が乾かないようにまばたきをしたりして、</a:t>
            </a:r>
            <a:endParaRPr kumimoji="1" lang="en-US" altLang="ja-JP" sz="16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　自分の目を大切に</a:t>
            </a:r>
            <a:r>
              <a:rPr kumimoji="1" lang="ja-JP" altLang="en-US" sz="1600" b="1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しましょう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。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68DD75E-C34C-42CD-8A8D-78C8F47C7F8E}"/>
              </a:ext>
            </a:extLst>
          </p:cNvPr>
          <p:cNvGrpSpPr/>
          <p:nvPr/>
        </p:nvGrpSpPr>
        <p:grpSpPr>
          <a:xfrm>
            <a:off x="407328" y="1361249"/>
            <a:ext cx="6043344" cy="1498759"/>
            <a:chOff x="407328" y="1304099"/>
            <a:chExt cx="6043344" cy="1498759"/>
          </a:xfrm>
        </p:grpSpPr>
        <p:sp>
          <p:nvSpPr>
            <p:cNvPr id="97" name="四角形: 角を丸くする 96">
              <a:extLst>
                <a:ext uri="{FF2B5EF4-FFF2-40B4-BE49-F238E27FC236}">
                  <a16:creationId xmlns:a16="http://schemas.microsoft.com/office/drawing/2014/main" id="{6C654F2E-5328-42B5-B599-C22418E1F351}"/>
                </a:ext>
              </a:extLst>
            </p:cNvPr>
            <p:cNvSpPr/>
            <p:nvPr/>
          </p:nvSpPr>
          <p:spPr>
            <a:xfrm>
              <a:off x="407328" y="1304099"/>
              <a:ext cx="6043344" cy="1498759"/>
            </a:xfrm>
            <a:prstGeom prst="roundRect">
              <a:avLst>
                <a:gd name="adj" fmla="val 10603"/>
              </a:avLst>
            </a:prstGeom>
            <a:noFill/>
            <a:ln w="1905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b="1">
                <a:latin typeface="HGS教科書体" panose="02020600000000000000" pitchFamily="18" charset="-128"/>
                <a:ea typeface="HGS教科書体" panose="02020600000000000000" pitchFamily="18" charset="-128"/>
              </a:endParaRPr>
            </a:p>
          </p:txBody>
        </p:sp>
        <p:sp>
          <p:nvSpPr>
            <p:cNvPr id="98" name="四角形: 角を丸くする 97">
              <a:extLst>
                <a:ext uri="{FF2B5EF4-FFF2-40B4-BE49-F238E27FC236}">
                  <a16:creationId xmlns:a16="http://schemas.microsoft.com/office/drawing/2014/main" id="{28A68E77-D831-4FD7-8BA1-84D2A72A09C2}"/>
                </a:ext>
              </a:extLst>
            </p:cNvPr>
            <p:cNvSpPr/>
            <p:nvPr/>
          </p:nvSpPr>
          <p:spPr>
            <a:xfrm>
              <a:off x="407328" y="1304100"/>
              <a:ext cx="6043344" cy="470202"/>
            </a:xfrm>
            <a:prstGeom prst="roundRect">
              <a:avLst>
                <a:gd name="adj" fmla="val 2604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b="1">
                <a:latin typeface="HGS教科書体" panose="02020600000000000000" pitchFamily="18" charset="-128"/>
                <a:ea typeface="HGS教科書体" panose="02020600000000000000" pitchFamily="18" charset="-128"/>
              </a:endParaRP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AA3FC7FB-4D70-4FB8-8193-1A296BBDE049}"/>
                </a:ext>
              </a:extLst>
            </p:cNvPr>
            <p:cNvSpPr/>
            <p:nvPr/>
          </p:nvSpPr>
          <p:spPr>
            <a:xfrm>
              <a:off x="407328" y="1448880"/>
              <a:ext cx="6043344" cy="325422"/>
            </a:xfrm>
            <a:prstGeom prst="roundRect">
              <a:avLst>
                <a:gd name="adj" fmla="val 0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b="1">
                <a:latin typeface="HGS教科書体" panose="02020600000000000000" pitchFamily="18" charset="-128"/>
                <a:ea typeface="HGS教科書体" panose="02020600000000000000" pitchFamily="18" charset="-128"/>
              </a:endParaRPr>
            </a:p>
          </p:txBody>
        </p:sp>
      </p:grpSp>
      <p:grpSp>
        <p:nvGrpSpPr>
          <p:cNvPr id="100" name="グループ化 99">
            <a:extLst>
              <a:ext uri="{FF2B5EF4-FFF2-40B4-BE49-F238E27FC236}">
                <a16:creationId xmlns:a16="http://schemas.microsoft.com/office/drawing/2014/main" id="{AC2C5EE6-0E07-4CF3-88A9-297307C89E69}"/>
              </a:ext>
            </a:extLst>
          </p:cNvPr>
          <p:cNvGrpSpPr/>
          <p:nvPr/>
        </p:nvGrpSpPr>
        <p:grpSpPr>
          <a:xfrm>
            <a:off x="407328" y="3004310"/>
            <a:ext cx="6043344" cy="1498759"/>
            <a:chOff x="407328" y="1304099"/>
            <a:chExt cx="6043344" cy="1498759"/>
          </a:xfrm>
        </p:grpSpPr>
        <p:sp>
          <p:nvSpPr>
            <p:cNvPr id="101" name="四角形: 角を丸くする 100">
              <a:extLst>
                <a:ext uri="{FF2B5EF4-FFF2-40B4-BE49-F238E27FC236}">
                  <a16:creationId xmlns:a16="http://schemas.microsoft.com/office/drawing/2014/main" id="{C099E29E-3024-4B89-A650-6235FE1C66E4}"/>
                </a:ext>
              </a:extLst>
            </p:cNvPr>
            <p:cNvSpPr/>
            <p:nvPr/>
          </p:nvSpPr>
          <p:spPr>
            <a:xfrm>
              <a:off x="407328" y="1304099"/>
              <a:ext cx="6043344" cy="1498759"/>
            </a:xfrm>
            <a:prstGeom prst="roundRect">
              <a:avLst>
                <a:gd name="adj" fmla="val 10603"/>
              </a:avLst>
            </a:prstGeom>
            <a:noFill/>
            <a:ln w="1905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b="1">
                <a:latin typeface="HGS教科書体" panose="02020600000000000000" pitchFamily="18" charset="-128"/>
                <a:ea typeface="HGS教科書体" panose="02020600000000000000" pitchFamily="18" charset="-128"/>
              </a:endParaRPr>
            </a:p>
          </p:txBody>
        </p:sp>
        <p:sp>
          <p:nvSpPr>
            <p:cNvPr id="102" name="四角形: 角を丸くする 101">
              <a:extLst>
                <a:ext uri="{FF2B5EF4-FFF2-40B4-BE49-F238E27FC236}">
                  <a16:creationId xmlns:a16="http://schemas.microsoft.com/office/drawing/2014/main" id="{8A456E02-BE7D-42C2-9CA0-AB2765D412A4}"/>
                </a:ext>
              </a:extLst>
            </p:cNvPr>
            <p:cNvSpPr/>
            <p:nvPr/>
          </p:nvSpPr>
          <p:spPr>
            <a:xfrm>
              <a:off x="407328" y="1304100"/>
              <a:ext cx="6043344" cy="470202"/>
            </a:xfrm>
            <a:prstGeom prst="roundRect">
              <a:avLst>
                <a:gd name="adj" fmla="val 2604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b="1">
                <a:latin typeface="HGS教科書体" panose="02020600000000000000" pitchFamily="18" charset="-128"/>
                <a:ea typeface="HGS教科書体" panose="02020600000000000000" pitchFamily="18" charset="-128"/>
              </a:endParaRPr>
            </a:p>
          </p:txBody>
        </p:sp>
        <p:sp>
          <p:nvSpPr>
            <p:cNvPr id="103" name="四角形: 角を丸くする 102">
              <a:extLst>
                <a:ext uri="{FF2B5EF4-FFF2-40B4-BE49-F238E27FC236}">
                  <a16:creationId xmlns:a16="http://schemas.microsoft.com/office/drawing/2014/main" id="{57504A98-1C9B-4F84-B6BB-114E46C0845E}"/>
                </a:ext>
              </a:extLst>
            </p:cNvPr>
            <p:cNvSpPr/>
            <p:nvPr/>
          </p:nvSpPr>
          <p:spPr>
            <a:xfrm>
              <a:off x="407328" y="1448880"/>
              <a:ext cx="6043344" cy="325422"/>
            </a:xfrm>
            <a:prstGeom prst="roundRect">
              <a:avLst>
                <a:gd name="adj" fmla="val 0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b="1">
                <a:latin typeface="HGS教科書体" panose="02020600000000000000" pitchFamily="18" charset="-128"/>
                <a:ea typeface="HGS教科書体" panose="02020600000000000000" pitchFamily="18" charset="-128"/>
              </a:endParaRPr>
            </a:p>
          </p:txBody>
        </p:sp>
      </p:grpSp>
      <p:grpSp>
        <p:nvGrpSpPr>
          <p:cNvPr id="104" name="グループ化 103">
            <a:extLst>
              <a:ext uri="{FF2B5EF4-FFF2-40B4-BE49-F238E27FC236}">
                <a16:creationId xmlns:a16="http://schemas.microsoft.com/office/drawing/2014/main" id="{4FE9B246-F1C7-4531-8E47-EF5B2F2536F9}"/>
              </a:ext>
            </a:extLst>
          </p:cNvPr>
          <p:cNvGrpSpPr/>
          <p:nvPr/>
        </p:nvGrpSpPr>
        <p:grpSpPr>
          <a:xfrm>
            <a:off x="407328" y="4647372"/>
            <a:ext cx="6043344" cy="1498759"/>
            <a:chOff x="407328" y="1304099"/>
            <a:chExt cx="6043344" cy="1498759"/>
          </a:xfrm>
        </p:grpSpPr>
        <p:sp>
          <p:nvSpPr>
            <p:cNvPr id="105" name="四角形: 角を丸くする 104">
              <a:extLst>
                <a:ext uri="{FF2B5EF4-FFF2-40B4-BE49-F238E27FC236}">
                  <a16:creationId xmlns:a16="http://schemas.microsoft.com/office/drawing/2014/main" id="{D8D14A18-EF52-4F77-A409-0614C03BD4B7}"/>
                </a:ext>
              </a:extLst>
            </p:cNvPr>
            <p:cNvSpPr/>
            <p:nvPr/>
          </p:nvSpPr>
          <p:spPr>
            <a:xfrm>
              <a:off x="407328" y="1304099"/>
              <a:ext cx="6043344" cy="1498759"/>
            </a:xfrm>
            <a:prstGeom prst="roundRect">
              <a:avLst>
                <a:gd name="adj" fmla="val 10603"/>
              </a:avLst>
            </a:prstGeom>
            <a:noFill/>
            <a:ln w="1905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b="1">
                <a:latin typeface="HGS教科書体" panose="02020600000000000000" pitchFamily="18" charset="-128"/>
                <a:ea typeface="HGS教科書体" panose="02020600000000000000" pitchFamily="18" charset="-128"/>
              </a:endParaRPr>
            </a:p>
          </p:txBody>
        </p:sp>
        <p:sp>
          <p:nvSpPr>
            <p:cNvPr id="106" name="四角形: 角を丸くする 105">
              <a:extLst>
                <a:ext uri="{FF2B5EF4-FFF2-40B4-BE49-F238E27FC236}">
                  <a16:creationId xmlns:a16="http://schemas.microsoft.com/office/drawing/2014/main" id="{2AF8D365-0023-495F-BBFB-3E2A75DFFF35}"/>
                </a:ext>
              </a:extLst>
            </p:cNvPr>
            <p:cNvSpPr/>
            <p:nvPr/>
          </p:nvSpPr>
          <p:spPr>
            <a:xfrm>
              <a:off x="407328" y="1304100"/>
              <a:ext cx="6043344" cy="470202"/>
            </a:xfrm>
            <a:prstGeom prst="roundRect">
              <a:avLst>
                <a:gd name="adj" fmla="val 2604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b="1">
                <a:latin typeface="HGS教科書体" panose="02020600000000000000" pitchFamily="18" charset="-128"/>
                <a:ea typeface="HGS教科書体" panose="02020600000000000000" pitchFamily="18" charset="-128"/>
              </a:endParaRPr>
            </a:p>
          </p:txBody>
        </p:sp>
        <p:sp>
          <p:nvSpPr>
            <p:cNvPr id="107" name="四角形: 角を丸くする 106">
              <a:extLst>
                <a:ext uri="{FF2B5EF4-FFF2-40B4-BE49-F238E27FC236}">
                  <a16:creationId xmlns:a16="http://schemas.microsoft.com/office/drawing/2014/main" id="{83EAEBCB-D143-4EB4-88A2-7D158245B58E}"/>
                </a:ext>
              </a:extLst>
            </p:cNvPr>
            <p:cNvSpPr/>
            <p:nvPr/>
          </p:nvSpPr>
          <p:spPr>
            <a:xfrm>
              <a:off x="407328" y="1448880"/>
              <a:ext cx="6043344" cy="325422"/>
            </a:xfrm>
            <a:prstGeom prst="roundRect">
              <a:avLst>
                <a:gd name="adj" fmla="val 0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b="1">
                <a:latin typeface="HGS教科書体" panose="02020600000000000000" pitchFamily="18" charset="-128"/>
                <a:ea typeface="HGS教科書体" panose="02020600000000000000" pitchFamily="18" charset="-128"/>
              </a:endParaRPr>
            </a:p>
          </p:txBody>
        </p:sp>
      </p:grpSp>
      <p:sp>
        <p:nvSpPr>
          <p:cNvPr id="91" name="四角形: 角を丸くする 90">
            <a:extLst>
              <a:ext uri="{FF2B5EF4-FFF2-40B4-BE49-F238E27FC236}">
                <a16:creationId xmlns:a16="http://schemas.microsoft.com/office/drawing/2014/main" id="{5780637C-CBC4-4250-9AA5-97A8605AC4F7}"/>
              </a:ext>
            </a:extLst>
          </p:cNvPr>
          <p:cNvSpPr/>
          <p:nvPr/>
        </p:nvSpPr>
        <p:spPr>
          <a:xfrm>
            <a:off x="407328" y="8058942"/>
            <a:ext cx="6043344" cy="1627238"/>
          </a:xfrm>
          <a:prstGeom prst="roundRect">
            <a:avLst>
              <a:gd name="adj" fmla="val 10603"/>
            </a:avLst>
          </a:prstGeom>
          <a:noFill/>
          <a:ln w="1905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92" name="四角形: 角を丸くする 91">
            <a:extLst>
              <a:ext uri="{FF2B5EF4-FFF2-40B4-BE49-F238E27FC236}">
                <a16:creationId xmlns:a16="http://schemas.microsoft.com/office/drawing/2014/main" id="{95714458-330F-494A-B8F3-4E1E56F48BEE}"/>
              </a:ext>
            </a:extLst>
          </p:cNvPr>
          <p:cNvSpPr/>
          <p:nvPr/>
        </p:nvSpPr>
        <p:spPr>
          <a:xfrm>
            <a:off x="407328" y="8058943"/>
            <a:ext cx="6043344" cy="470202"/>
          </a:xfrm>
          <a:prstGeom prst="roundRect">
            <a:avLst>
              <a:gd name="adj" fmla="val 26046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95" name="四角形: 角を丸くする 94">
            <a:extLst>
              <a:ext uri="{FF2B5EF4-FFF2-40B4-BE49-F238E27FC236}">
                <a16:creationId xmlns:a16="http://schemas.microsoft.com/office/drawing/2014/main" id="{2D566B9A-893A-477C-8EB5-8CC92C8700C8}"/>
              </a:ext>
            </a:extLst>
          </p:cNvPr>
          <p:cNvSpPr/>
          <p:nvPr/>
        </p:nvSpPr>
        <p:spPr>
          <a:xfrm>
            <a:off x="407328" y="8203723"/>
            <a:ext cx="6043344" cy="325422"/>
          </a:xfrm>
          <a:prstGeom prst="roundRect">
            <a:avLst>
              <a:gd name="adj" fmla="val 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77" name="四角形: 角を丸くする 76">
            <a:extLst>
              <a:ext uri="{FF2B5EF4-FFF2-40B4-BE49-F238E27FC236}">
                <a16:creationId xmlns:a16="http://schemas.microsoft.com/office/drawing/2014/main" id="{2E744025-F9F8-45D3-8D03-B6BCD186720A}"/>
              </a:ext>
            </a:extLst>
          </p:cNvPr>
          <p:cNvSpPr/>
          <p:nvPr/>
        </p:nvSpPr>
        <p:spPr>
          <a:xfrm>
            <a:off x="407328" y="6290980"/>
            <a:ext cx="6043344" cy="1627238"/>
          </a:xfrm>
          <a:prstGeom prst="roundRect">
            <a:avLst>
              <a:gd name="adj" fmla="val 10603"/>
            </a:avLst>
          </a:prstGeom>
          <a:noFill/>
          <a:ln w="1905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78" name="四角形: 角を丸くする 77">
            <a:extLst>
              <a:ext uri="{FF2B5EF4-FFF2-40B4-BE49-F238E27FC236}">
                <a16:creationId xmlns:a16="http://schemas.microsoft.com/office/drawing/2014/main" id="{6D0EC1C1-0E71-40C9-B10E-3CCC5E9E4775}"/>
              </a:ext>
            </a:extLst>
          </p:cNvPr>
          <p:cNvSpPr/>
          <p:nvPr/>
        </p:nvSpPr>
        <p:spPr>
          <a:xfrm>
            <a:off x="407328" y="6290981"/>
            <a:ext cx="6043344" cy="470202"/>
          </a:xfrm>
          <a:prstGeom prst="roundRect">
            <a:avLst>
              <a:gd name="adj" fmla="val 26046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79" name="四角形: 角を丸くする 78">
            <a:extLst>
              <a:ext uri="{FF2B5EF4-FFF2-40B4-BE49-F238E27FC236}">
                <a16:creationId xmlns:a16="http://schemas.microsoft.com/office/drawing/2014/main" id="{047A99EF-FF41-4140-8A3A-1F2A3CD0145B}"/>
              </a:ext>
            </a:extLst>
          </p:cNvPr>
          <p:cNvSpPr/>
          <p:nvPr/>
        </p:nvSpPr>
        <p:spPr>
          <a:xfrm>
            <a:off x="407328" y="6435761"/>
            <a:ext cx="6043344" cy="325422"/>
          </a:xfrm>
          <a:prstGeom prst="roundRect">
            <a:avLst>
              <a:gd name="adj" fmla="val 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0E7CC73-19F7-434E-9FF0-9172009B2859}"/>
              </a:ext>
            </a:extLst>
          </p:cNvPr>
          <p:cNvSpPr/>
          <p:nvPr/>
        </p:nvSpPr>
        <p:spPr>
          <a:xfrm>
            <a:off x="5937885" y="114300"/>
            <a:ext cx="760095" cy="14478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F17B25-1C7C-45EC-8EE9-E648F1588255}"/>
              </a:ext>
            </a:extLst>
          </p:cNvPr>
          <p:cNvSpPr txBox="1"/>
          <p:nvPr/>
        </p:nvSpPr>
        <p:spPr>
          <a:xfrm>
            <a:off x="6038048" y="81825"/>
            <a:ext cx="60785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生 徒 用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E56DF75-8B2E-4463-BC5D-19B179A8A8C1}"/>
              </a:ext>
            </a:extLst>
          </p:cNvPr>
          <p:cNvSpPr txBox="1"/>
          <p:nvPr/>
        </p:nvSpPr>
        <p:spPr>
          <a:xfrm>
            <a:off x="457405" y="589825"/>
            <a:ext cx="5955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kumimoji="1" lang="ja-JP" altLang="en-US" sz="28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タブレットを使うときの５つの約束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6636E57-1DE6-4B2D-9FF8-ECDE45FE53E1}"/>
              </a:ext>
            </a:extLst>
          </p:cNvPr>
          <p:cNvSpPr txBox="1"/>
          <p:nvPr/>
        </p:nvSpPr>
        <p:spPr>
          <a:xfrm>
            <a:off x="534328" y="1982893"/>
            <a:ext cx="3272050" cy="7335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500"/>
              </a:lnSpc>
            </a:pP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・タブレットを見るときは、</a:t>
            </a:r>
            <a:endParaRPr kumimoji="1" lang="en-US" altLang="ja-JP" sz="16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目を</a:t>
            </a:r>
            <a:r>
              <a:rPr kumimoji="1" lang="en-US" altLang="ja-JP" sz="1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30㎝</a:t>
            </a:r>
            <a:r>
              <a:rPr kumimoji="1" lang="ja-JP" altLang="en-US" sz="1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以上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、離しましょう。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57DEF78-212C-4897-954B-8E18C8FBDCB2}"/>
              </a:ext>
            </a:extLst>
          </p:cNvPr>
          <p:cNvSpPr txBox="1"/>
          <p:nvPr/>
        </p:nvSpPr>
        <p:spPr>
          <a:xfrm>
            <a:off x="440999" y="3005345"/>
            <a:ext cx="54072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22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□　</a:t>
            </a:r>
            <a:r>
              <a:rPr kumimoji="1" lang="en-US" altLang="ja-JP" sz="22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30</a:t>
            </a:r>
            <a:r>
              <a:rPr kumimoji="1" lang="ja-JP" altLang="en-US" sz="22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分に</a:t>
            </a:r>
            <a:r>
              <a:rPr kumimoji="1" lang="en-US" altLang="ja-JP" sz="22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1</a:t>
            </a:r>
            <a:r>
              <a:rPr kumimoji="1" lang="ja-JP" altLang="en-US" sz="22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回はタブレットから目を離す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BF05BB5-94D3-4187-9FD8-22018E7B1D32}"/>
              </a:ext>
            </a:extLst>
          </p:cNvPr>
          <p:cNvSpPr txBox="1"/>
          <p:nvPr/>
        </p:nvSpPr>
        <p:spPr>
          <a:xfrm>
            <a:off x="534328" y="3637316"/>
            <a:ext cx="4512774" cy="7335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500"/>
              </a:lnSpc>
            </a:pP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・</a:t>
            </a:r>
            <a:r>
              <a:rPr kumimoji="1" lang="en-US" altLang="ja-JP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30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分に</a:t>
            </a:r>
            <a:r>
              <a:rPr kumimoji="1" lang="en-US" altLang="ja-JP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1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回はタブレットの画面から</a:t>
            </a:r>
            <a:endParaRPr kumimoji="1" lang="en-US" altLang="ja-JP" sz="16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目を離して、</a:t>
            </a:r>
            <a:r>
              <a:rPr kumimoji="1" lang="en-US" altLang="ja-JP" sz="1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20</a:t>
            </a:r>
            <a:r>
              <a:rPr kumimoji="1" lang="ja-JP" altLang="en-US" sz="1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秒以上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、遠くを見ましょう。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4D500B1-925B-4C74-9E16-39CA6493594E}"/>
              </a:ext>
            </a:extLst>
          </p:cNvPr>
          <p:cNvSpPr txBox="1"/>
          <p:nvPr/>
        </p:nvSpPr>
        <p:spPr>
          <a:xfrm>
            <a:off x="440998" y="4644140"/>
            <a:ext cx="50081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22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□　寝る前にはタブレットは使わない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DAF935B-C895-4222-AEBA-EF69A17A4288}"/>
              </a:ext>
            </a:extLst>
          </p:cNvPr>
          <p:cNvSpPr txBox="1"/>
          <p:nvPr/>
        </p:nvSpPr>
        <p:spPr>
          <a:xfrm>
            <a:off x="534328" y="5282399"/>
            <a:ext cx="4368504" cy="7335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500"/>
              </a:lnSpc>
            </a:pP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・ぐっすり寝るために、</a:t>
            </a:r>
            <a:r>
              <a:rPr kumimoji="1" lang="ja-JP" altLang="en-US" sz="1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寝る</a:t>
            </a:r>
            <a:r>
              <a:rPr kumimoji="1" lang="en-US" altLang="ja-JP" sz="1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1</a:t>
            </a:r>
            <a:r>
              <a:rPr kumimoji="1" lang="ja-JP" altLang="en-US" sz="1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時間前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からは</a:t>
            </a:r>
            <a:endParaRPr kumimoji="1" lang="en-US" altLang="ja-JP" sz="16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デジタル機器の利用は控えましょう。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C6F9564-594C-451B-B480-4CF87EF16B8F}"/>
              </a:ext>
            </a:extLst>
          </p:cNvPr>
          <p:cNvSpPr txBox="1"/>
          <p:nvPr/>
        </p:nvSpPr>
        <p:spPr>
          <a:xfrm>
            <a:off x="440998" y="6294818"/>
            <a:ext cx="358944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22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□　自分の目を大切</a:t>
            </a:r>
            <a:r>
              <a:rPr kumimoji="1" lang="ja-JP" altLang="en-US" sz="2200" b="1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にする</a:t>
            </a:r>
            <a:endParaRPr kumimoji="1" lang="ja-JP" altLang="en-US" sz="22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03C1323-3E10-450A-8B42-F9129141DE5C}"/>
              </a:ext>
            </a:extLst>
          </p:cNvPr>
          <p:cNvSpPr txBox="1"/>
          <p:nvPr/>
        </p:nvSpPr>
        <p:spPr>
          <a:xfrm>
            <a:off x="440998" y="8045418"/>
            <a:ext cx="33057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22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□　ルールを守って使う</a:t>
            </a:r>
          </a:p>
        </p:txBody>
      </p:sp>
      <p:cxnSp>
        <p:nvCxnSpPr>
          <p:cNvPr id="64" name="直線コネクタ 63">
            <a:extLst>
              <a:ext uri="{FF2B5EF4-FFF2-40B4-BE49-F238E27FC236}">
                <a16:creationId xmlns:a16="http://schemas.microsoft.com/office/drawing/2014/main" id="{30BE8D96-29E2-4C35-B96D-4B3AF2B65E37}"/>
              </a:ext>
            </a:extLst>
          </p:cNvPr>
          <p:cNvCxnSpPr>
            <a:cxnSpLocks/>
          </p:cNvCxnSpPr>
          <p:nvPr/>
        </p:nvCxnSpPr>
        <p:spPr>
          <a:xfrm>
            <a:off x="458174" y="1166434"/>
            <a:ext cx="5992498" cy="0"/>
          </a:xfrm>
          <a:prstGeom prst="line">
            <a:avLst/>
          </a:prstGeom>
          <a:ln w="34925" cap="rnd">
            <a:solidFill>
              <a:schemeClr val="accent2">
                <a:lumMod val="40000"/>
                <a:lumOff val="6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F187634-9681-42E1-BD0A-88B1EB9E8048}"/>
              </a:ext>
            </a:extLst>
          </p:cNvPr>
          <p:cNvSpPr txBox="1"/>
          <p:nvPr/>
        </p:nvSpPr>
        <p:spPr>
          <a:xfrm>
            <a:off x="433378" y="1364396"/>
            <a:ext cx="50081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22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□　</a:t>
            </a:r>
            <a:r>
              <a:rPr kumimoji="1" lang="ja-JP" altLang="en-US" sz="2200" b="1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タブレットを使うときは姿勢よく</a:t>
            </a:r>
            <a:endParaRPr kumimoji="1" lang="ja-JP" altLang="en-US" sz="2200" b="1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cxnSp>
        <p:nvCxnSpPr>
          <p:cNvPr id="85" name="直線コネクタ 84">
            <a:extLst>
              <a:ext uri="{FF2B5EF4-FFF2-40B4-BE49-F238E27FC236}">
                <a16:creationId xmlns:a16="http://schemas.microsoft.com/office/drawing/2014/main" id="{C9DBE8A0-A27F-494B-9881-6CCA79583BBC}"/>
              </a:ext>
            </a:extLst>
          </p:cNvPr>
          <p:cNvCxnSpPr>
            <a:cxnSpLocks/>
          </p:cNvCxnSpPr>
          <p:nvPr/>
        </p:nvCxnSpPr>
        <p:spPr>
          <a:xfrm>
            <a:off x="458174" y="423484"/>
            <a:ext cx="5992498" cy="0"/>
          </a:xfrm>
          <a:prstGeom prst="line">
            <a:avLst/>
          </a:prstGeom>
          <a:ln w="34925" cap="rnd">
            <a:solidFill>
              <a:schemeClr val="accent2">
                <a:lumMod val="40000"/>
                <a:lumOff val="6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図 18">
            <a:extLst>
              <a:ext uri="{FF2B5EF4-FFF2-40B4-BE49-F238E27FC236}">
                <a16:creationId xmlns:a16="http://schemas.microsoft.com/office/drawing/2014/main" id="{9B1D409F-700C-4E0F-AD80-88C6CCFB61F8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6954" y="1607820"/>
            <a:ext cx="1329737" cy="1199844"/>
          </a:xfrm>
          <a:prstGeom prst="rect">
            <a:avLst/>
          </a:prstGeom>
        </p:spPr>
      </p:pic>
      <p:pic>
        <p:nvPicPr>
          <p:cNvPr id="72" name="図 71">
            <a:extLst>
              <a:ext uri="{FF2B5EF4-FFF2-40B4-BE49-F238E27FC236}">
                <a16:creationId xmlns:a16="http://schemas.microsoft.com/office/drawing/2014/main" id="{CC7A53F7-D3EA-4172-A5C6-40C6B6765798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781" y="8253499"/>
            <a:ext cx="1329335" cy="1419116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63ACBC2A-7359-435A-ABA2-D62444E4582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0654" y="3372690"/>
            <a:ext cx="1053493" cy="1094381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41A2E8F4-38B4-471F-B597-02470E335961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4352" y="4918509"/>
            <a:ext cx="1333500" cy="1161267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E9ED564C-0F1D-4A09-8E9E-04B013E17042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6765" y="6409892"/>
            <a:ext cx="1428808" cy="1420395"/>
          </a:xfrm>
          <a:prstGeom prst="rect">
            <a:avLst/>
          </a:prstGeom>
        </p:spPr>
      </p:pic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76046A3B-B906-4028-8E2A-54C71D3BAA9E}"/>
              </a:ext>
            </a:extLst>
          </p:cNvPr>
          <p:cNvSpPr/>
          <p:nvPr/>
        </p:nvSpPr>
        <p:spPr>
          <a:xfrm>
            <a:off x="654050" y="8642349"/>
            <a:ext cx="288924" cy="2700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4858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1261</TotalTime>
  <Words>177</Words>
  <PresentationFormat>A4 210 x 297 mm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HGS教科書体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2021-04-08T01:45:46Z</cp:lastPrinted>
  <dcterms:created xsi:type="dcterms:W3CDTF">2021-03-30T02:38:37Z</dcterms:created>
  <dcterms:modified xsi:type="dcterms:W3CDTF">2021-04-09T00:37:14Z</dcterms:modified>
</cp:coreProperties>
</file>